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94660"/>
  </p:normalViewPr>
  <p:slideViewPr>
    <p:cSldViewPr>
      <p:cViewPr varScale="1">
        <p:scale>
          <a:sx n="84" d="100"/>
          <a:sy n="84" d="100"/>
        </p:scale>
        <p:origin x="146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4E89E-72EC-47E8-901F-B036ADCF14A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4E89E-72EC-47E8-901F-B036ADCF14AC}" type="datetimeFigureOut">
              <a:rPr lang="en-US" smtClean="0"/>
              <a:pPr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9E57-AFFD-4BA6-904F-1C51AC399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Microsoft Excel 2013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357826"/>
            <a:ext cx="4343408" cy="828684"/>
          </a:xfrm>
        </p:spPr>
        <p:txBody>
          <a:bodyPr>
            <a:normAutofit fontScale="925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AGA Granada غرناطة V2" pitchFamily="2" charset="-78"/>
                <a:cs typeface="AGA Granada غرناطة V2" pitchFamily="2" charset="-78"/>
              </a:rPr>
              <a:t>Dr. Wameedh. T.M. Al-</a:t>
            </a:r>
            <a:r>
              <a:rPr lang="en-US" sz="4000" dirty="0" err="1" smtClean="0">
                <a:solidFill>
                  <a:schemeClr val="tx1"/>
                </a:solidFill>
                <a:latin typeface="AGA Granada غرناطة V2" pitchFamily="2" charset="-78"/>
                <a:cs typeface="AGA Granada غرناطة V2" pitchFamily="2" charset="-78"/>
              </a:rPr>
              <a:t>Tameemi</a:t>
            </a:r>
            <a:endParaRPr lang="en-US" sz="4000" dirty="0" smtClean="0">
              <a:solidFill>
                <a:schemeClr val="tx1"/>
              </a:solidFill>
              <a:latin typeface="AGA Granada غرناطة V2" pitchFamily="2" charset="-78"/>
              <a:cs typeface="AGA Granada غرناطة V2" pitchFamily="2" charset="-78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</a:t>
            </a:r>
            <a:r>
              <a:rPr lang="en-US" sz="2000" b="1" dirty="0" smtClean="0"/>
              <a:t>File Menu-info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4" y="1241757"/>
            <a:ext cx="8384934" cy="47165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93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</a:t>
            </a:r>
            <a:r>
              <a:rPr lang="en-US" sz="2000" b="1" dirty="0" smtClean="0"/>
              <a:t>File Menu-new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68760"/>
            <a:ext cx="8576953" cy="4824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08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</a:t>
            </a:r>
            <a:r>
              <a:rPr lang="en-US" sz="2000" b="1" dirty="0" smtClean="0"/>
              <a:t>File Menu-open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980728"/>
            <a:ext cx="8576953" cy="4824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28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</a:t>
            </a:r>
            <a:r>
              <a:rPr lang="en-US" sz="2000" b="1" dirty="0" smtClean="0"/>
              <a:t>File Menu-save – save as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34" y="1052736"/>
            <a:ext cx="8576953" cy="4824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44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</a:t>
            </a:r>
            <a:r>
              <a:rPr lang="en-US" sz="2000" b="1" dirty="0" smtClean="0"/>
              <a:t>File Menu-print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15" y="1268760"/>
            <a:ext cx="8638765" cy="48593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346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</a:t>
            </a:r>
            <a:r>
              <a:rPr lang="en-US" sz="2000" b="1" dirty="0" smtClean="0"/>
              <a:t>File Menu-Export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24744"/>
            <a:ext cx="8576952" cy="48245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49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76672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</a:t>
            </a:r>
            <a:r>
              <a:rPr lang="en-US" sz="2000" b="1" dirty="0" smtClean="0"/>
              <a:t>File Menu-Account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68760"/>
            <a:ext cx="8643998" cy="48622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4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548680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</a:t>
            </a:r>
            <a:r>
              <a:rPr lang="en-US" sz="2000" b="1" dirty="0" smtClean="0"/>
              <a:t>File Menu-Options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12776"/>
            <a:ext cx="8643998" cy="48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556792"/>
            <a:ext cx="79928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>
                <a:cs typeface="(AH) Manal Black" pitchFamily="2" charset="-78"/>
              </a:rPr>
              <a:t>Next lecture: </a:t>
            </a:r>
            <a:r>
              <a:rPr lang="en-US" sz="2800" b="1" dirty="0" smtClean="0"/>
              <a:t>Editing Data</a:t>
            </a:r>
            <a:endParaRPr lang="en-US" sz="2800" b="1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229200"/>
            <a:ext cx="554461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>
                <a:latin typeface="Hacen Extender X-Slant" pitchFamily="2" charset="-78"/>
                <a:cs typeface="Hacen Extender X-Slant" pitchFamily="2" charset="-78"/>
              </a:rPr>
              <a:t>Thank you very much</a:t>
            </a:r>
            <a:endParaRPr lang="ar-IQ" sz="6000" dirty="0" smtClean="0">
              <a:latin typeface="Hacen Extender X-Slant" pitchFamily="2" charset="-78"/>
              <a:cs typeface="Hacen Extender X-Slant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                  Next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2548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INTRODUCTION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282" y="1196752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Microsoft Excel is a powerful electronic spreadsheet program you can use to automate accounting work, organize data, and perform a wide variety of tasks. Excel is designed to perform calculations, analyze information, and visualize data in a spreadsheet. Also this application includes database and charting features.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282" y="270892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en-US" dirty="0"/>
              <a:t>Microsoft Excel </a:t>
            </a:r>
            <a:r>
              <a:rPr lang="en-US" dirty="0" smtClean="0"/>
              <a:t> </a:t>
            </a:r>
            <a:r>
              <a:rPr lang="ar-IQ" dirty="0" smtClean="0"/>
              <a:t>هو </a:t>
            </a:r>
            <a:r>
              <a:rPr lang="ar-IQ" dirty="0"/>
              <a:t>برنامج جداول بيانات إلكترونية قوية يمكنك استخدامها لأتمتة العمل المحاسبي وتنظيم البيانات وتنفيذ مجموعة متنوعة من المهام. تم تصميم </a:t>
            </a:r>
            <a:r>
              <a:rPr lang="en-US" dirty="0"/>
              <a:t>Excel </a:t>
            </a:r>
            <a:r>
              <a:rPr lang="ar-IQ" dirty="0"/>
              <a:t>لإجراء العمليات الحسابية وتحليل المعلومات </a:t>
            </a:r>
            <a:r>
              <a:rPr lang="ar-IQ" dirty="0" smtClean="0"/>
              <a:t>وعرض البيانات صوريا على شكل </a:t>
            </a:r>
            <a:r>
              <a:rPr lang="ar-IQ" dirty="0"/>
              <a:t>جدول بيانات. أيضا يتضمن هذا التطبيق قاعدة بيانات وميزات الرسم البياني.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909" y="3789040"/>
            <a:ext cx="846274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Launch Excel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To launch Excel for the first time: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1. Click on the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Start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button.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2. Click on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All Programs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3. Select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Microsoft Office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from the menu options, and then click on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Microsoft Excel 2013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ar-IQ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Or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d.click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on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Excel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icon if you put one on the desktop 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</a:t>
            </a:r>
            <a:r>
              <a:rPr lang="en-US" sz="2000" b="1" dirty="0"/>
              <a:t>Window Features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282" y="1340768"/>
            <a:ext cx="19574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purpose of the window features is to enable the user to perform routine tasks related to </a:t>
            </a:r>
            <a:r>
              <a:rPr lang="en-US" sz="1600" dirty="0" smtClean="0"/>
              <a:t>the Microsoft </a:t>
            </a:r>
            <a:r>
              <a:rPr lang="en-US" sz="1600" dirty="0"/>
              <a:t>applications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All the Office applications share a common appearance and similar features. The window features provide a quick means to execute commands.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96752"/>
            <a:ext cx="6696009" cy="49793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829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</a:t>
            </a:r>
            <a:r>
              <a:rPr lang="en-US" sz="2000" b="1" dirty="0"/>
              <a:t>Window Features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282" y="1340768"/>
            <a:ext cx="19574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purpose of the window features is to enable the user to perform routine tasks related to </a:t>
            </a:r>
            <a:r>
              <a:rPr lang="en-US" sz="1600" dirty="0" smtClean="0"/>
              <a:t>the Microsoft </a:t>
            </a:r>
            <a:r>
              <a:rPr lang="en-US" sz="1600" dirty="0"/>
              <a:t>applications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All the Office applications share a common appearance and similar features. The window features provide a quick means to execute commands.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96752"/>
            <a:ext cx="6696009" cy="49793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11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</a:t>
            </a:r>
            <a:r>
              <a:rPr lang="en-US" sz="2000" b="1" dirty="0"/>
              <a:t>Window Features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889" y="908720"/>
            <a:ext cx="7056784" cy="580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</a:t>
            </a:r>
            <a:r>
              <a:rPr lang="en-US" sz="2000" b="1" dirty="0"/>
              <a:t>Mouse Pointer Styles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98072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The Excel mouse pointer takes on many different appearances as you move around the spreadsheet. The following table summarizes the most common mouse pointer appearances: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33182"/>
            <a:ext cx="7920880" cy="34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     </a:t>
            </a:r>
            <a:r>
              <a:rPr lang="en-US" sz="2000" b="1" dirty="0"/>
              <a:t>Mouse Pointer Styles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98072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The Excel mouse pointer takes on many different appearances as you move around the spreadsheet. The following table summarizes the most common mouse pointer appearances: 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33182"/>
            <a:ext cx="7920880" cy="34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                </a:t>
            </a:r>
            <a:r>
              <a:rPr lang="en-US" sz="2000" b="1" dirty="0"/>
              <a:t>Spreadsheet Navigation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25" y="2204864"/>
            <a:ext cx="8208912" cy="3784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980728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The following table provides various methods to navigation around a spreadsheet.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72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8643998" cy="40011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en-US" sz="2000" dirty="0" smtClean="0">
                <a:latin typeface="Arial Black" pitchFamily="34" charset="0"/>
                <a:cs typeface="(AH) Manal Black" pitchFamily="2" charset="-78"/>
              </a:rPr>
              <a:t>Excel 2013                                 </a:t>
            </a:r>
            <a:r>
              <a:rPr lang="en-US" sz="2000" b="1" dirty="0"/>
              <a:t>Basic Steps for Creating a Spreadsheet </a:t>
            </a:r>
            <a:endParaRPr lang="en-US" sz="2000" dirty="0">
              <a:latin typeface="Arial Black" pitchFamily="34" charset="0"/>
              <a:cs typeface="(AH) Manal Black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112474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When creating a spreadsheet it is recommended to do the following steps: 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1. Made a draft of your spreadsheet idea on paper.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2. Enter the data from your draft onto the actual spreadsheet.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3. Format your data after entering onto the spreadsheet.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4. Calculate data by using mathematical formulas.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5. Save the document. 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6. Preview and Print the spreadsheet.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1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4817</TotalTime>
  <Words>477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(AH) Manal Black</vt:lpstr>
      <vt:lpstr>AGA Granada غرناطة V2</vt:lpstr>
      <vt:lpstr>Arial</vt:lpstr>
      <vt:lpstr>Arial Black</vt:lpstr>
      <vt:lpstr>Calibri</vt:lpstr>
      <vt:lpstr>Cooper Black</vt:lpstr>
      <vt:lpstr>Hacen Extender X-Slant</vt:lpstr>
      <vt:lpstr>Office Theme</vt:lpstr>
      <vt:lpstr>Microsoft Excel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AutoCad 2021</dc:title>
  <dc:creator>wameedh</dc:creator>
  <cp:lastModifiedBy>wameedh</cp:lastModifiedBy>
  <cp:revision>389</cp:revision>
  <dcterms:created xsi:type="dcterms:W3CDTF">2021-10-20T16:32:18Z</dcterms:created>
  <dcterms:modified xsi:type="dcterms:W3CDTF">2022-03-07T07:13:14Z</dcterms:modified>
</cp:coreProperties>
</file>